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2" r:id="rId3"/>
    <p:sldId id="301" r:id="rId4"/>
    <p:sldId id="300" r:id="rId5"/>
    <p:sldId id="302" r:id="rId6"/>
    <p:sldId id="257" r:id="rId7"/>
    <p:sldId id="258" r:id="rId8"/>
    <p:sldId id="259" r:id="rId9"/>
    <p:sldId id="296" r:id="rId10"/>
    <p:sldId id="297" r:id="rId11"/>
    <p:sldId id="260" r:id="rId12"/>
    <p:sldId id="261" r:id="rId13"/>
    <p:sldId id="298" r:id="rId14"/>
    <p:sldId id="294" r:id="rId15"/>
    <p:sldId id="295" r:id="rId16"/>
    <p:sldId id="264" r:id="rId17"/>
    <p:sldId id="265" r:id="rId18"/>
    <p:sldId id="299" r:id="rId19"/>
    <p:sldId id="266" r:id="rId20"/>
    <p:sldId id="267" r:id="rId21"/>
    <p:sldId id="268" r:id="rId22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F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0" autoAdjust="0"/>
    <p:restoredTop sz="94660"/>
  </p:normalViewPr>
  <p:slideViewPr>
    <p:cSldViewPr snapToGrid="0">
      <p:cViewPr varScale="1">
        <p:scale>
          <a:sx n="87" d="100"/>
          <a:sy n="87" d="100"/>
        </p:scale>
        <p:origin x="43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A79EC9-0526-4E66-A34B-727B0FF81E4E}" type="datetimeFigureOut">
              <a:rPr lang="de-DE" smtClean="0"/>
              <a:t>18.04.2021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1A8555-5A0A-44CC-9DDD-AC67622E4BA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9189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ddd26306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cddd26306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ddd263062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ddd263062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ddd263062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cddd263062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ddd263062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ddd263062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ddd26306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ddd263062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ddd26306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ddd26306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ddd263062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ddd263062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ddd263062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ddd263062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ddd26306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ddd26306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ddd26306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ddd26306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ddd263062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ddd263062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ddd263062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ddd263062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9B7F9-4F10-4592-8C6D-559EC9AFB7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  <a:endParaRPr lang="x-non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BE7CFED-2918-4411-876A-1A61023A72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627766916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0E1DF0-5330-4BFD-88E2-0B38EC1E4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x-non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BBD72A-6111-4CF1-BA2C-E718A94EC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09447741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E4985F-13D5-49BC-889F-73761FE1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x-non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D6C83C-56BF-474C-8657-0BA3611D6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6B5144-C347-497E-A9FE-8BBE7CE87B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507366-DE50-49F6-9EBE-7146FEE5D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Deepa Tilwani</a:t>
            </a:r>
            <a:endParaRPr lang="x-non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6ABCD9-777D-4B92-8F30-3FF548A23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688C2AE-4FAA-4BB4-A432-5AE7E02740A1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38512978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0C2CED-11A1-497E-99AB-6D227123B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x-non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6E38F5-F409-48C9-B29B-969FE245A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x-non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6CC2ABE-71CD-49F3-8C4D-E4ED1DA19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7812240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616077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81F9FD2-61D8-497C-B9D7-2514A8F14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x-non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76A25D-6B07-459F-8705-679FD15E7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31580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6" r:id="rId4"/>
    <p:sldLayoutId id="2147483657" r:id="rId5"/>
  </p:sldLayoutIdLst>
  <p:transition spd="slow">
    <p:wip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mailto:christosstergiades@gmail.com" TargetMode="External"/><Relationship Id="rId3" Type="http://schemas.openxmlformats.org/officeDocument/2006/relationships/image" Target="../media/image16.jpg"/><Relationship Id="rId7" Type="http://schemas.openxmlformats.org/officeDocument/2006/relationships/hyperlink" Target="mailto:tilwanideepa2@gmail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10" Type="http://schemas.openxmlformats.org/officeDocument/2006/relationships/hyperlink" Target="mailto:marjaneh.habibian@gmail.com" TargetMode="External"/><Relationship Id="rId4" Type="http://schemas.openxmlformats.org/officeDocument/2006/relationships/image" Target="../media/image17.jpg"/><Relationship Id="rId9" Type="http://schemas.openxmlformats.org/officeDocument/2006/relationships/hyperlink" Target="mailto:mihaela.maracine1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E45AE606-05AD-4310-A9E7-58A3E4831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034" y="3860710"/>
            <a:ext cx="6943932" cy="218480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DE6BFD7-C3AF-4092-9CC3-B0309073A8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0"/>
          <a:stretch/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297850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845C-ADA7-4850-ADA7-FB25FE540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Results : LDA+CSP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469595-039E-455B-881A-F83112A8C5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01" t="20128" r="20404" b="12949"/>
          <a:stretch/>
        </p:blipFill>
        <p:spPr>
          <a:xfrm>
            <a:off x="2488223" y="1479217"/>
            <a:ext cx="7833946" cy="495675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B62B20-77B8-4846-82AD-50EE9EDBED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56007097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1"/>
              </a:buClr>
              <a:buSzPct val="39285"/>
            </a:pPr>
            <a:r>
              <a:rPr lang="en"/>
              <a:t>Denoising with Wavelength 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618063" indent="-457200">
              <a:lnSpc>
                <a:spcPct val="150000"/>
              </a:lnSpc>
              <a:buClr>
                <a:schemeClr val="bg1"/>
              </a:buClr>
              <a:buSzPts val="1700"/>
              <a:buFont typeface="Arial" panose="020B0604020202020204" pitchFamily="34" charset="0"/>
              <a:buChar char="•"/>
            </a:pPr>
            <a:r>
              <a:rPr lang="en" dirty="0">
                <a:sym typeface="Times New Roman"/>
              </a:rPr>
              <a:t>First step: Denoising EEG Signal using wavelet Decomposition and use a bandpass filter to avoid artifacts	</a:t>
            </a:r>
          </a:p>
          <a:p>
            <a:pPr marL="1227648" lvl="1" indent="-457200">
              <a:lnSpc>
                <a:spcPct val="150000"/>
              </a:lnSpc>
              <a:buClr>
                <a:schemeClr val="bg1"/>
              </a:buClr>
              <a:buSzPts val="1700"/>
              <a:buFont typeface="Arial" panose="020B0604020202020204" pitchFamily="34" charset="0"/>
              <a:buChar char="•"/>
            </a:pPr>
            <a:r>
              <a:rPr lang="en-GB" dirty="0">
                <a:sym typeface="Times New Roman"/>
              </a:rPr>
              <a:t>No artifacts found as such</a:t>
            </a:r>
            <a:endParaRPr dirty="0">
              <a:sym typeface="Times New Roman"/>
            </a:endParaRPr>
          </a:p>
          <a:p>
            <a:pPr marL="618063" indent="-457200">
              <a:lnSpc>
                <a:spcPct val="150000"/>
              </a:lnSpc>
              <a:buClr>
                <a:schemeClr val="bg1"/>
              </a:buClr>
              <a:buSzPts val="1700"/>
              <a:buFont typeface="Arial" panose="020B0604020202020204" pitchFamily="34" charset="0"/>
              <a:buChar char="•"/>
            </a:pPr>
            <a:r>
              <a:rPr lang="en" dirty="0">
                <a:sym typeface="Times New Roman"/>
              </a:rPr>
              <a:t>Second step: Feature extraction using Arima model and entropy feature</a:t>
            </a:r>
            <a:endParaRPr dirty="0">
              <a:sym typeface="Times New Roman"/>
            </a:endParaRPr>
          </a:p>
          <a:p>
            <a:pPr marL="618063" indent="-457200">
              <a:lnSpc>
                <a:spcPct val="150000"/>
              </a:lnSpc>
              <a:buClr>
                <a:schemeClr val="bg1"/>
              </a:buClr>
              <a:buSzPts val="1700"/>
              <a:buFont typeface="Arial" panose="020B0604020202020204" pitchFamily="34" charset="0"/>
              <a:buChar char="•"/>
            </a:pPr>
            <a:r>
              <a:rPr lang="en" dirty="0">
                <a:sym typeface="Times New Roman"/>
              </a:rPr>
              <a:t>Third step: Reduce features using Anova Test</a:t>
            </a:r>
            <a:endParaRPr dirty="0">
              <a:sym typeface="Times New Roman"/>
            </a:endParaRPr>
          </a:p>
          <a:p>
            <a:pPr marL="618063" indent="-457200">
              <a:lnSpc>
                <a:spcPct val="150000"/>
              </a:lnSpc>
              <a:buClr>
                <a:schemeClr val="bg1"/>
              </a:buClr>
              <a:buSzPts val="1700"/>
              <a:buFont typeface="Arial" panose="020B0604020202020204" pitchFamily="34" charset="0"/>
              <a:buChar char="•"/>
            </a:pPr>
            <a:r>
              <a:rPr lang="en" dirty="0">
                <a:sym typeface="Times New Roman"/>
              </a:rPr>
              <a:t>Fourth Step : LDA +CSP</a:t>
            </a:r>
            <a:endParaRPr dirty="0">
              <a:sym typeface="Times New Roman"/>
            </a:endParaRPr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11</a:t>
            </a:fld>
            <a:endParaRPr/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161600" y="0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After Denoising Results after Denoising LDA+CSP</a:t>
            </a:r>
            <a:endParaRPr dirty="0"/>
          </a:p>
        </p:txBody>
      </p:sp>
      <p:graphicFrame>
        <p:nvGraphicFramePr>
          <p:cNvPr id="93" name="Google Shape;93;p18"/>
          <p:cNvGraphicFramePr/>
          <p:nvPr>
            <p:extLst>
              <p:ext uri="{D42A27DB-BD31-4B8C-83A1-F6EECF244321}">
                <p14:modId xmlns:p14="http://schemas.microsoft.com/office/powerpoint/2010/main" val="1046087521"/>
              </p:ext>
            </p:extLst>
          </p:nvPr>
        </p:nvGraphicFramePr>
        <p:xfrm>
          <a:off x="3015762" y="731800"/>
          <a:ext cx="5855676" cy="6126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353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01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01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1874"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Subject ID </a:t>
                      </a: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>
                          <a:sym typeface="Times New Roman"/>
                        </a:rPr>
                        <a:t>score Train </a:t>
                      </a:r>
                      <a:endParaRPr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>
                          <a:sym typeface="Times New Roman"/>
                        </a:rPr>
                        <a:t> Score Test</a:t>
                      </a:r>
                      <a:endParaRPr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0942"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P1_pre       </a:t>
                      </a: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0.49375	</a:t>
                      </a: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0.55</a:t>
                      </a:r>
                      <a:endParaRPr dirty="0">
                        <a:sym typeface="Times New Roman"/>
                      </a:endParaRPr>
                    </a:p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ym typeface="Times New Roman"/>
                      </a:endParaRPr>
                    </a:p>
                    <a:p>
                      <a:pPr marL="457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5540"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P1_post   </a:t>
                      </a: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	0.83125	</a:t>
                      </a: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ym typeface="Times New Roman"/>
                        </a:rPr>
                        <a:t>0.1625</a:t>
                      </a:r>
                      <a:endParaRPr>
                        <a:sym typeface="Times New Roman"/>
                      </a:endParaRPr>
                    </a:p>
                    <a:p>
                      <a:pPr marL="457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5540"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ym typeface="Times New Roman"/>
                        </a:rPr>
                        <a:t>P2_pre     </a:t>
                      </a:r>
                      <a:endParaRPr>
                        <a:sym typeface="Times New Roman"/>
                      </a:endParaRPr>
                    </a:p>
                    <a:p>
                      <a:pPr marL="457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0.575	</a:t>
                      </a: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ym typeface="Times New Roman"/>
                        </a:rPr>
                        <a:t>  0.5125</a:t>
                      </a:r>
                      <a:endParaRPr>
                        <a:sym typeface="Times New Roman"/>
                      </a:endParaRPr>
                    </a:p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40942"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>
                          <a:sym typeface="Times New Roman"/>
                        </a:rPr>
                        <a:t>P2_post      </a:t>
                      </a:r>
                      <a:endParaRPr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0.58125	</a:t>
                      </a: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 0.6875</a:t>
                      </a:r>
                      <a:endParaRPr dirty="0">
                        <a:sym typeface="Times New Roman"/>
                      </a:endParaRPr>
                    </a:p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ym typeface="Times New Roman"/>
                      </a:endParaRPr>
                    </a:p>
                    <a:p>
                      <a:pPr marL="457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6408"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>
                          <a:sym typeface="Times New Roman"/>
                        </a:rPr>
                        <a:t>P3_pre</a:t>
                      </a:r>
                      <a:endParaRPr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 0.475	</a:t>
                      </a: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ym typeface="Times New Roman"/>
                        </a:rPr>
                        <a:t>0.45</a:t>
                      </a:r>
                      <a:endParaRPr>
                        <a:sym typeface="Times New Roman"/>
                      </a:endParaRPr>
                    </a:p>
                    <a:p>
                      <a:pPr marL="4572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56408"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>
                          <a:sym typeface="Times New Roman"/>
                        </a:rPr>
                        <a:t>P3_post</a:t>
                      </a:r>
                      <a:endParaRPr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	0.5375</a:t>
                      </a:r>
                      <a:endParaRPr dirty="0">
                        <a:sym typeface="Times New Roman"/>
                      </a:endParaRPr>
                    </a:p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ym typeface="Times New Roman"/>
                        </a:rPr>
                        <a:t> 	0.525</a:t>
                      </a:r>
                      <a:endParaRPr dirty="0">
                        <a:sym typeface="Times New Roman"/>
                      </a:endParaRPr>
                    </a:p>
                    <a:p>
                      <a:pPr marL="533400" marR="76200" lvl="1" indent="0" algn="ctr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dirty="0">
                        <a:sym typeface="Times New Roman"/>
                      </a:endParaRPr>
                    </a:p>
                  </a:txBody>
                  <a:tcPr marL="121900" marR="121900" marT="121900" marB="1219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4" name="Google Shape;94;p1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12</a:t>
            </a:fld>
            <a:endParaRPr/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8D594-B5D3-4123-930D-C9CF3B362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Results after wavelength denoising: LDA+CSP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7B9347-11E7-418E-944C-050169338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43" t="11923" r="21033" b="24743"/>
          <a:stretch/>
        </p:blipFill>
        <p:spPr>
          <a:xfrm>
            <a:off x="2548304" y="1624833"/>
            <a:ext cx="7430966" cy="481113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6C7733-3906-455E-836B-212EB13B0F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6359752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121067" y="144600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EMD for Signal Artifact Removal 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t="43766"/>
          <a:stretch/>
        </p:blipFill>
        <p:spPr>
          <a:xfrm>
            <a:off x="2333634" y="1004268"/>
            <a:ext cx="6405965" cy="558386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14</a:t>
            </a:fld>
            <a:endParaRPr/>
          </a:p>
        </p:txBody>
      </p: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Methodology </a:t>
            </a:r>
            <a:endParaRPr/>
          </a:p>
        </p:txBody>
      </p:sp>
      <p:sp>
        <p:nvSpPr>
          <p:cNvPr id="107" name="Google Shape;107;p20"/>
          <p:cNvSpPr/>
          <p:nvPr/>
        </p:nvSpPr>
        <p:spPr>
          <a:xfrm>
            <a:off x="953667" y="1823200"/>
            <a:ext cx="1921200" cy="126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EMD Decomposed </a:t>
            </a:r>
            <a:endParaRPr sz="2400"/>
          </a:p>
          <a:p>
            <a:r>
              <a:rPr lang="en" sz="2400"/>
              <a:t>Signals</a:t>
            </a:r>
            <a:endParaRPr sz="2400"/>
          </a:p>
        </p:txBody>
      </p:sp>
      <p:sp>
        <p:nvSpPr>
          <p:cNvPr id="108" name="Google Shape;108;p20"/>
          <p:cNvSpPr/>
          <p:nvPr/>
        </p:nvSpPr>
        <p:spPr>
          <a:xfrm>
            <a:off x="2917100" y="2243933"/>
            <a:ext cx="981600" cy="336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9" name="Google Shape;109;p20"/>
          <p:cNvSpPr/>
          <p:nvPr/>
        </p:nvSpPr>
        <p:spPr>
          <a:xfrm>
            <a:off x="3926867" y="1823200"/>
            <a:ext cx="2272000" cy="141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Combined P1,P2,P3</a:t>
            </a:r>
            <a:endParaRPr sz="2400"/>
          </a:p>
        </p:txBody>
      </p:sp>
      <p:sp>
        <p:nvSpPr>
          <p:cNvPr id="110" name="Google Shape;110;p20"/>
          <p:cNvSpPr/>
          <p:nvPr/>
        </p:nvSpPr>
        <p:spPr>
          <a:xfrm>
            <a:off x="6212867" y="2426233"/>
            <a:ext cx="1360400" cy="336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1" name="Google Shape;111;p20"/>
          <p:cNvSpPr/>
          <p:nvPr/>
        </p:nvSpPr>
        <p:spPr>
          <a:xfrm>
            <a:off x="7643400" y="1602400"/>
            <a:ext cx="2678800" cy="1704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Extracted -1, +1</a:t>
            </a:r>
            <a:endParaRPr sz="2400"/>
          </a:p>
          <a:p>
            <a:r>
              <a:rPr lang="en" sz="2400"/>
              <a:t>I.e left and right moments</a:t>
            </a:r>
            <a:endParaRPr sz="2400"/>
          </a:p>
        </p:txBody>
      </p:sp>
      <p:sp>
        <p:nvSpPr>
          <p:cNvPr id="112" name="Google Shape;112;p20"/>
          <p:cNvSpPr/>
          <p:nvPr/>
        </p:nvSpPr>
        <p:spPr>
          <a:xfrm>
            <a:off x="6966707" y="4022877"/>
            <a:ext cx="2131600" cy="162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/>
              <a:t>Data preprocessing</a:t>
            </a:r>
            <a:endParaRPr sz="2400" dirty="0"/>
          </a:p>
        </p:txBody>
      </p:sp>
      <p:sp>
        <p:nvSpPr>
          <p:cNvPr id="113" name="Google Shape;113;p20"/>
          <p:cNvSpPr/>
          <p:nvPr/>
        </p:nvSpPr>
        <p:spPr>
          <a:xfrm>
            <a:off x="4162184" y="4022877"/>
            <a:ext cx="2131600" cy="162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/>
              <a:t>Classifier</a:t>
            </a:r>
          </a:p>
          <a:p>
            <a:r>
              <a:rPr lang="en-IN" sz="2400" dirty="0"/>
              <a:t>W</a:t>
            </a:r>
            <a:r>
              <a:rPr lang="en" sz="2400" dirty="0"/>
              <a:t>ith 10 cross validation.</a:t>
            </a:r>
            <a:endParaRPr sz="2400" dirty="0"/>
          </a:p>
        </p:txBody>
      </p:sp>
      <p:sp>
        <p:nvSpPr>
          <p:cNvPr id="114" name="Google Shape;114;p20"/>
          <p:cNvSpPr/>
          <p:nvPr/>
        </p:nvSpPr>
        <p:spPr>
          <a:xfrm>
            <a:off x="2218491" y="5290651"/>
            <a:ext cx="915200" cy="763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/>
              <a:t>+1</a:t>
            </a:r>
            <a:endParaRPr sz="2400" dirty="0"/>
          </a:p>
        </p:txBody>
      </p:sp>
      <p:sp>
        <p:nvSpPr>
          <p:cNvPr id="115" name="Google Shape;115;p20"/>
          <p:cNvSpPr/>
          <p:nvPr/>
        </p:nvSpPr>
        <p:spPr>
          <a:xfrm>
            <a:off x="2152091" y="3744592"/>
            <a:ext cx="981600" cy="763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-1</a:t>
            </a:r>
            <a:endParaRPr sz="2400"/>
          </a:p>
        </p:txBody>
      </p:sp>
      <p:sp>
        <p:nvSpPr>
          <p:cNvPr id="116" name="Google Shape;116;p20"/>
          <p:cNvSpPr/>
          <p:nvPr/>
        </p:nvSpPr>
        <p:spPr>
          <a:xfrm rot="2641900">
            <a:off x="9677908" y="3496438"/>
            <a:ext cx="724000" cy="336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7" name="Google Shape;117;p20"/>
          <p:cNvSpPr/>
          <p:nvPr/>
        </p:nvSpPr>
        <p:spPr>
          <a:xfrm rot="10532978">
            <a:off x="6242199" y="4682661"/>
            <a:ext cx="680452" cy="23831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8" name="Google Shape;118;p20"/>
          <p:cNvSpPr/>
          <p:nvPr/>
        </p:nvSpPr>
        <p:spPr>
          <a:xfrm rot="-9254611">
            <a:off x="3081335" y="4201387"/>
            <a:ext cx="1052131" cy="23847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9" name="Google Shape;119;p20"/>
          <p:cNvSpPr/>
          <p:nvPr/>
        </p:nvSpPr>
        <p:spPr>
          <a:xfrm rot="9404987">
            <a:off x="3027765" y="5350535"/>
            <a:ext cx="1107544" cy="25336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0" name="Google Shape;120;p20"/>
          <p:cNvSpPr txBox="1"/>
          <p:nvPr/>
        </p:nvSpPr>
        <p:spPr>
          <a:xfrm>
            <a:off x="587367" y="3984634"/>
            <a:ext cx="190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dirty="0">
                <a:solidFill>
                  <a:schemeClr val="bg1"/>
                </a:solidFill>
              </a:rPr>
              <a:t>+1 : Left</a:t>
            </a:r>
            <a:endParaRPr sz="2400" dirty="0">
              <a:solidFill>
                <a:schemeClr val="bg1"/>
              </a:solidFill>
            </a:endParaRPr>
          </a:p>
          <a:p>
            <a:r>
              <a:rPr lang="en" sz="2400" dirty="0">
                <a:solidFill>
                  <a:schemeClr val="bg1"/>
                </a:solidFill>
              </a:rPr>
              <a:t>-1 : Right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21" name="Google Shape;121;p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15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1A72071-B839-4E7E-BF25-400A27D9B2CA}"/>
              </a:ext>
            </a:extLst>
          </p:cNvPr>
          <p:cNvSpPr/>
          <p:nvPr/>
        </p:nvSpPr>
        <p:spPr>
          <a:xfrm>
            <a:off x="9970477" y="4022877"/>
            <a:ext cx="1634156" cy="141076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Feature Extraction</a:t>
            </a:r>
            <a:endParaRPr lang="en-IN" sz="2000" dirty="0"/>
          </a:p>
        </p:txBody>
      </p:sp>
      <p:sp>
        <p:nvSpPr>
          <p:cNvPr id="19" name="Google Shape;116;p20">
            <a:extLst>
              <a:ext uri="{FF2B5EF4-FFF2-40B4-BE49-F238E27FC236}">
                <a16:creationId xmlns:a16="http://schemas.microsoft.com/office/drawing/2014/main" id="{96ECFF75-BCC2-45A6-9C1C-D54533C37E19}"/>
              </a:ext>
            </a:extLst>
          </p:cNvPr>
          <p:cNvSpPr/>
          <p:nvPr/>
        </p:nvSpPr>
        <p:spPr>
          <a:xfrm rot="10800000">
            <a:off x="9134142" y="4662794"/>
            <a:ext cx="817493" cy="34696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Classifiers Used</a:t>
            </a:r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205233" y="1452500"/>
            <a:ext cx="11360800" cy="381409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Multilayer Perceptron Classifier</a:t>
            </a:r>
          </a:p>
          <a:p>
            <a:pPr marL="152396" indent="0">
              <a:buNone/>
            </a:pPr>
            <a:endParaRPr dirty="0"/>
          </a:p>
          <a:p>
            <a:r>
              <a:rPr lang="en" dirty="0"/>
              <a:t>Hybrid Model (Bidirectional Long Short Term + 	</a:t>
            </a:r>
            <a:endParaRPr dirty="0"/>
          </a:p>
          <a:p>
            <a:pPr indent="0">
              <a:spcBef>
                <a:spcPts val="1600"/>
              </a:spcBef>
              <a:buNone/>
            </a:pPr>
            <a:r>
              <a:rPr lang="en" dirty="0"/>
              <a:t>Convolution Neural Network)</a:t>
            </a:r>
            <a:endParaRPr dirty="0"/>
          </a:p>
          <a:p>
            <a:pPr>
              <a:spcBef>
                <a:spcPts val="1600"/>
              </a:spcBef>
            </a:pPr>
            <a:r>
              <a:rPr lang="en" dirty="0"/>
              <a:t>Random Forest  -- (Machine Learning)</a:t>
            </a: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10 Cross Validation Used for all Algorithms</a:t>
            </a:r>
            <a:endParaRPr dirty="0"/>
          </a:p>
        </p:txBody>
      </p:sp>
      <p:sp>
        <p:nvSpPr>
          <p:cNvPr id="129" name="Google Shape;129;p21"/>
          <p:cNvSpPr txBox="1"/>
          <p:nvPr/>
        </p:nvSpPr>
        <p:spPr>
          <a:xfrm>
            <a:off x="532933" y="-112200"/>
            <a:ext cx="8078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130" name="Google Shape;130;p21"/>
          <p:cNvSpPr txBox="1"/>
          <p:nvPr/>
        </p:nvSpPr>
        <p:spPr>
          <a:xfrm>
            <a:off x="8723267" y="1753067"/>
            <a:ext cx="19916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dirty="0">
                <a:solidFill>
                  <a:schemeClr val="bg1"/>
                </a:solidFill>
              </a:rPr>
              <a:t>Deep Learning</a:t>
            </a:r>
            <a:endParaRPr sz="2400" dirty="0">
              <a:solidFill>
                <a:schemeClr val="bg1"/>
              </a:solidFill>
            </a:endParaRPr>
          </a:p>
          <a:p>
            <a:r>
              <a:rPr lang="en" sz="2400" dirty="0">
                <a:solidFill>
                  <a:schemeClr val="bg1"/>
                </a:solidFill>
              </a:rPr>
              <a:t>Algorithms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31" name="Google Shape;131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16</a:t>
            </a:fld>
            <a:endParaRPr/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74CF3E8F-9CDF-45BB-BF94-5E5B4220D5CE}"/>
              </a:ext>
            </a:extLst>
          </p:cNvPr>
          <p:cNvSpPr/>
          <p:nvPr/>
        </p:nvSpPr>
        <p:spPr>
          <a:xfrm>
            <a:off x="7710854" y="1582615"/>
            <a:ext cx="641838" cy="1524628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Results</a:t>
            </a:r>
            <a:endParaRPr/>
          </a:p>
        </p:txBody>
      </p:sp>
      <p:graphicFrame>
        <p:nvGraphicFramePr>
          <p:cNvPr id="137" name="Google Shape;137;p22"/>
          <p:cNvGraphicFramePr/>
          <p:nvPr>
            <p:extLst>
              <p:ext uri="{D42A27DB-BD31-4B8C-83A1-F6EECF244321}">
                <p14:modId xmlns:p14="http://schemas.microsoft.com/office/powerpoint/2010/main" val="1616523109"/>
              </p:ext>
            </p:extLst>
          </p:nvPr>
        </p:nvGraphicFramePr>
        <p:xfrm>
          <a:off x="3176275" y="1048144"/>
          <a:ext cx="8043335" cy="49985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608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8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86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86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086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095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Algorithms</a:t>
                      </a: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Accuracy </a:t>
                      </a:r>
                      <a:endParaRPr sz="2400" dirty="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Specificity </a:t>
                      </a:r>
                      <a:endParaRPr sz="2400" dirty="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Sensitivity</a:t>
                      </a: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10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EMD+MLP Classifier</a:t>
                      </a:r>
                      <a:endParaRPr sz="2400" dirty="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Pre</a:t>
                      </a: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</a:rPr>
                        <a:t>Post</a:t>
                      </a: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FF0000"/>
                          </a:solidFill>
                        </a:rPr>
                        <a:t>85.7%</a:t>
                      </a:r>
                      <a:endParaRPr sz="2400" dirty="0">
                        <a:solidFill>
                          <a:srgbClr val="FF0000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solidFill>
                          <a:srgbClr val="FF0000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FF0000"/>
                          </a:solidFill>
                        </a:rPr>
                        <a:t>92.3%</a:t>
                      </a:r>
                      <a:endParaRPr sz="2400" dirty="0">
                        <a:solidFill>
                          <a:srgbClr val="FF0000"/>
                        </a:solidFill>
                      </a:endParaRPr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0.86</a:t>
                      </a: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0.87</a:t>
                      </a:r>
                      <a:endParaRPr sz="2400" dirty="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0.83</a:t>
                      </a: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0.85</a:t>
                      </a:r>
                      <a:endParaRPr sz="2400" dirty="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0684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BLSTM + CNN </a:t>
                      </a: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Pre</a:t>
                      </a: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Post</a:t>
                      </a: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71%</a:t>
                      </a: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78%</a:t>
                      </a:r>
                      <a:endParaRPr sz="2400" dirty="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0.72</a:t>
                      </a: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0.73</a:t>
                      </a: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0.67</a:t>
                      </a: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0.75</a:t>
                      </a:r>
                      <a:endParaRPr sz="2400" dirty="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10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Random Forest </a:t>
                      </a: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Pre</a:t>
                      </a: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Post </a:t>
                      </a: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77.3%</a:t>
                      </a: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89.2%</a:t>
                      </a: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0.73</a:t>
                      </a: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0.87</a:t>
                      </a:r>
                      <a:endParaRPr sz="240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0.76</a:t>
                      </a: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0.88</a:t>
                      </a:r>
                      <a:endParaRPr sz="2400" dirty="0"/>
                    </a:p>
                  </a:txBody>
                  <a:tcPr marL="121900" marR="121900" marT="121900" marB="12190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8" name="Google Shape;138;p2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17</a:t>
            </a:fld>
            <a:endParaRPr/>
          </a:p>
        </p:txBody>
      </p:sp>
    </p:spTree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2BF91-5DD2-45BD-8013-5BBD65E87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Ending Note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FDF05-FE82-4B9E-BE71-A090565063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Best Model : Multilayer Perceptron </a:t>
            </a:r>
          </a:p>
          <a:p>
            <a:r>
              <a:rPr lang="en-GB" dirty="0"/>
              <a:t>We want to train more classifiers but due to time limit we have these results only.</a:t>
            </a:r>
          </a:p>
          <a:p>
            <a:r>
              <a:rPr lang="en-GB" dirty="0"/>
              <a:t>Created BCI pipelines for data analysis.</a:t>
            </a:r>
          </a:p>
          <a:p>
            <a:r>
              <a:rPr lang="en-GB" dirty="0"/>
              <a:t>Algorithms Compared in whole study:</a:t>
            </a:r>
          </a:p>
          <a:p>
            <a:pPr lvl="1"/>
            <a:r>
              <a:rPr lang="en-GB" dirty="0"/>
              <a:t>LDA+CSP</a:t>
            </a:r>
          </a:p>
          <a:p>
            <a:pPr lvl="1"/>
            <a:r>
              <a:rPr lang="en-GB" dirty="0"/>
              <a:t>Wavelength denoising LDA+CSP</a:t>
            </a:r>
          </a:p>
          <a:p>
            <a:pPr lvl="1"/>
            <a:r>
              <a:rPr lang="en-GB" dirty="0"/>
              <a:t>EMD Denoising :</a:t>
            </a:r>
          </a:p>
          <a:p>
            <a:pPr lvl="2"/>
            <a:r>
              <a:rPr lang="en-GB" sz="2800" dirty="0"/>
              <a:t>Multilayer Perceptron Classifier</a:t>
            </a:r>
          </a:p>
          <a:p>
            <a:pPr lvl="2"/>
            <a:r>
              <a:rPr lang="en-GB" sz="2800" dirty="0"/>
              <a:t>Hybrid Model (BLSTM +CNN)</a:t>
            </a:r>
          </a:p>
          <a:p>
            <a:pPr lvl="2"/>
            <a:r>
              <a:rPr lang="en-GB" sz="2800" dirty="0"/>
              <a:t>Random Forest.</a:t>
            </a:r>
            <a:endParaRPr lang="en-IN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CB49C-0B6E-44BA-8652-03CB7A6DF5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7880957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TEAM - MOVE</a:t>
            </a:r>
            <a:endParaRPr dirty="0"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410" y="266304"/>
            <a:ext cx="2199643" cy="3159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6291" y="2159695"/>
            <a:ext cx="2494131" cy="325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08898" y="513663"/>
            <a:ext cx="1986800" cy="3126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8633" y="1610234"/>
            <a:ext cx="2630175" cy="3032104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19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F4F955-0E65-4777-AE04-081E72EB2469}"/>
              </a:ext>
            </a:extLst>
          </p:cNvPr>
          <p:cNvSpPr txBox="1"/>
          <p:nvPr/>
        </p:nvSpPr>
        <p:spPr>
          <a:xfrm>
            <a:off x="415600" y="5063100"/>
            <a:ext cx="5360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Deepa Tilwani : </a:t>
            </a:r>
            <a:r>
              <a:rPr lang="en-GB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tilwanideepa2@gmail.com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IN" b="0" i="0" dirty="0">
                <a:solidFill>
                  <a:schemeClr val="bg1"/>
                </a:solidFill>
                <a:effectLst/>
                <a:latin typeface="Slack-Lato"/>
              </a:rPr>
              <a:t>Christos </a:t>
            </a:r>
            <a:r>
              <a:rPr lang="en-IN" b="0" i="0" dirty="0" err="1">
                <a:solidFill>
                  <a:schemeClr val="bg1"/>
                </a:solidFill>
                <a:effectLst/>
                <a:latin typeface="Slack-Lato"/>
              </a:rPr>
              <a:t>Stergiadis</a:t>
            </a:r>
            <a:r>
              <a:rPr lang="en-GB" b="0" i="0" dirty="0">
                <a:solidFill>
                  <a:schemeClr val="bg1"/>
                </a:solidFill>
                <a:effectLst/>
                <a:latin typeface="Slack-Lato"/>
              </a:rPr>
              <a:t> :</a:t>
            </a:r>
            <a:r>
              <a:rPr lang="en-IN" b="0" i="0" u="none" strike="noStrike" dirty="0">
                <a:solidFill>
                  <a:schemeClr val="bg1"/>
                </a:solidFill>
                <a:effectLst/>
                <a:latin typeface="Slack-Lato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christosstergiades@gmail.com</a:t>
            </a:r>
            <a:endParaRPr lang="en-GB" b="0" i="0" u="none" strike="noStrike" dirty="0">
              <a:solidFill>
                <a:schemeClr val="bg1"/>
              </a:solidFill>
              <a:effectLst/>
              <a:latin typeface="Slack-Lato"/>
            </a:endParaRPr>
          </a:p>
          <a:p>
            <a:r>
              <a:rPr lang="en-IN" b="1" i="0" dirty="0">
                <a:solidFill>
                  <a:schemeClr val="bg1"/>
                </a:solidFill>
                <a:effectLst/>
                <a:latin typeface="Slack-Lato"/>
              </a:rPr>
              <a:t>Mihaela </a:t>
            </a:r>
            <a:r>
              <a:rPr lang="en-IN" b="1" i="0" dirty="0" err="1">
                <a:solidFill>
                  <a:schemeClr val="bg1"/>
                </a:solidFill>
                <a:effectLst/>
                <a:latin typeface="Slack-Lato"/>
              </a:rPr>
              <a:t>Maracine</a:t>
            </a:r>
            <a:r>
              <a:rPr lang="en-GB" dirty="0">
                <a:solidFill>
                  <a:schemeClr val="bg1"/>
                </a:solidFill>
                <a:latin typeface="Slack-Lato"/>
              </a:rPr>
              <a:t> : </a:t>
            </a:r>
            <a:r>
              <a:rPr lang="en-IN" b="0" i="0" u="none" strike="noStrike" dirty="0">
                <a:solidFill>
                  <a:schemeClr val="bg1"/>
                </a:solidFill>
                <a:effectLst/>
                <a:latin typeface="Slack-Lato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mihaela.maracine1@gmail.com</a:t>
            </a:r>
            <a:endParaRPr lang="en-GB" dirty="0">
              <a:solidFill>
                <a:schemeClr val="bg1"/>
              </a:solidFill>
              <a:latin typeface="Slack-Lato"/>
            </a:endParaRPr>
          </a:p>
          <a:p>
            <a:r>
              <a:rPr lang="en-IN" b="0" i="0" dirty="0" err="1">
                <a:solidFill>
                  <a:schemeClr val="bg1"/>
                </a:solidFill>
                <a:effectLst/>
                <a:latin typeface="Slack-Lato"/>
              </a:rPr>
              <a:t>marjaneh</a:t>
            </a:r>
            <a:r>
              <a:rPr lang="en-IN" b="0" i="0" dirty="0">
                <a:solidFill>
                  <a:schemeClr val="bg1"/>
                </a:solidFill>
                <a:effectLst/>
                <a:latin typeface="Slack-Lato"/>
              </a:rPr>
              <a:t> </a:t>
            </a:r>
            <a:r>
              <a:rPr lang="en-IN" b="0" i="0" dirty="0" err="1">
                <a:solidFill>
                  <a:schemeClr val="bg1"/>
                </a:solidFill>
                <a:effectLst/>
                <a:latin typeface="Slack-Lato"/>
              </a:rPr>
              <a:t>habibian</a:t>
            </a:r>
            <a:r>
              <a:rPr lang="en-GB" b="0" i="0" dirty="0">
                <a:solidFill>
                  <a:schemeClr val="bg1"/>
                </a:solidFill>
                <a:effectLst/>
                <a:latin typeface="Slack-Lato"/>
              </a:rPr>
              <a:t> : </a:t>
            </a:r>
            <a:r>
              <a:rPr lang="en-IN" b="0" i="0" u="none" strike="noStrike" dirty="0">
                <a:solidFill>
                  <a:schemeClr val="bg1"/>
                </a:solidFill>
                <a:effectLst/>
                <a:latin typeface="Slack-Lato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marjaneh.habibian@gmail.com</a:t>
            </a: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9FD2549-F0A0-4ABD-9D12-AE6FE6FCB0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0" r="7580" b="357"/>
          <a:stretch/>
        </p:blipFill>
        <p:spPr>
          <a:xfrm>
            <a:off x="-1" y="-6761"/>
            <a:ext cx="3942735" cy="686967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4BE2D65-01C5-488E-9B3D-B9F150682B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062" y="741725"/>
            <a:ext cx="2338636" cy="644624"/>
          </a:xfrm>
          <a:prstGeom prst="rect">
            <a:avLst/>
          </a:prstGeom>
        </p:spPr>
      </p:pic>
      <p:sp>
        <p:nvSpPr>
          <p:cNvPr id="11" name="Titel 10">
            <a:extLst>
              <a:ext uri="{FF2B5EF4-FFF2-40B4-BE49-F238E27FC236}">
                <a16:creationId xmlns:a16="http://schemas.microsoft.com/office/drawing/2014/main" id="{85220CF1-8FE4-4682-994B-810D27DEE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5186" y="1720644"/>
            <a:ext cx="7128388" cy="2418737"/>
          </a:xfrm>
        </p:spPr>
        <p:txBody>
          <a:bodyPr>
            <a:normAutofit fontScale="90000"/>
          </a:bodyPr>
          <a:lstStyle/>
          <a:p>
            <a:r>
              <a:rPr lang="en" sz="6600" dirty="0"/>
              <a:t>Data Analysis -Stroke Rehab Data Analysis</a:t>
            </a:r>
            <a:endParaRPr lang="x-none" sz="66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2" name="Titel 10">
            <a:extLst>
              <a:ext uri="{FF2B5EF4-FFF2-40B4-BE49-F238E27FC236}">
                <a16:creationId xmlns:a16="http://schemas.microsoft.com/office/drawing/2014/main" id="{46B7087B-F65C-4B3F-A506-3CE91575FA17}"/>
              </a:ext>
            </a:extLst>
          </p:cNvPr>
          <p:cNvSpPr txBox="1">
            <a:spLocks/>
          </p:cNvSpPr>
          <p:nvPr/>
        </p:nvSpPr>
        <p:spPr>
          <a:xfrm>
            <a:off x="4385186" y="4493341"/>
            <a:ext cx="7128388" cy="1907459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-GB" dirty="0"/>
              <a:t>Christos, Deepa, Mihaela and </a:t>
            </a:r>
            <a:r>
              <a:rPr lang="en-GB" dirty="0" err="1"/>
              <a:t>Marjaneh</a:t>
            </a:r>
            <a:endParaRPr lang="en-GB" dirty="0"/>
          </a:p>
          <a:p>
            <a:pPr>
              <a:spcBef>
                <a:spcPts val="0"/>
              </a:spcBef>
            </a:pPr>
            <a:endParaRPr lang="en-GB" sz="32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>
              <a:spcBef>
                <a:spcPts val="0"/>
              </a:spcBef>
            </a:pPr>
            <a:r>
              <a:rPr lang="en-GB" dirty="0"/>
              <a:t>Team Name : MOVE</a:t>
            </a:r>
          </a:p>
          <a:p>
            <a:pPr>
              <a:spcBef>
                <a:spcPts val="0"/>
              </a:spcBef>
            </a:pPr>
            <a:r>
              <a:rPr lang="en-GB" dirty="0"/>
              <a:t>Team : 15</a:t>
            </a:r>
          </a:p>
          <a:p>
            <a:endParaRPr lang="en-GB" sz="32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58AA0BA-6FE3-41A3-ADAC-9165BB8AE514}"/>
              </a:ext>
            </a:extLst>
          </p:cNvPr>
          <p:cNvCxnSpPr/>
          <p:nvPr/>
        </p:nvCxnSpPr>
        <p:spPr>
          <a:xfrm>
            <a:off x="4097215" y="4139381"/>
            <a:ext cx="7957039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1392105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ctrTitle"/>
          </p:nvPr>
        </p:nvSpPr>
        <p:spPr>
          <a:xfrm>
            <a:off x="336469" y="367700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  <a:buSzPts val="990"/>
            </a:pPr>
            <a:r>
              <a:rPr lang="en" sz="4373" dirty="0"/>
              <a:t>About Me:</a:t>
            </a:r>
            <a:endParaRPr sz="4373" dirty="0"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1"/>
          </p:nvPr>
        </p:nvSpPr>
        <p:spPr>
          <a:xfrm>
            <a:off x="336469" y="2691881"/>
            <a:ext cx="11360800" cy="197133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440"/>
            </a:pPr>
            <a:r>
              <a:rPr lang="en" sz="2693" dirty="0">
                <a:latin typeface="Times New Roman"/>
                <a:ea typeface="Times New Roman"/>
                <a:cs typeface="Times New Roman"/>
                <a:sym typeface="Times New Roman"/>
              </a:rPr>
              <a:t>Deepa Tilwani</a:t>
            </a:r>
            <a:endParaRPr sz="2693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lnSpc>
                <a:spcPct val="80000"/>
              </a:lnSpc>
              <a:spcBef>
                <a:spcPts val="0"/>
              </a:spcBef>
              <a:buSzPts val="440"/>
            </a:pPr>
            <a:r>
              <a:rPr lang="en" sz="2693" dirty="0">
                <a:latin typeface="Times New Roman"/>
                <a:ea typeface="Times New Roman"/>
                <a:cs typeface="Times New Roman"/>
                <a:sym typeface="Times New Roman"/>
              </a:rPr>
              <a:t>Research Scholar : The LNM Institute of Information Technology, Jaipur, India.</a:t>
            </a:r>
            <a:endParaRPr sz="2693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lnSpc>
                <a:spcPct val="80000"/>
              </a:lnSpc>
              <a:spcBef>
                <a:spcPts val="0"/>
              </a:spcBef>
              <a:buSzPts val="440"/>
            </a:pPr>
            <a:r>
              <a:rPr lang="en" sz="2693" dirty="0">
                <a:latin typeface="Times New Roman"/>
                <a:ea typeface="Times New Roman"/>
                <a:cs typeface="Times New Roman"/>
                <a:sym typeface="Times New Roman"/>
              </a:rPr>
              <a:t>Research Intern : AI Institute, University of South Carolina, USA </a:t>
            </a:r>
            <a:endParaRPr sz="2693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lnSpc>
                <a:spcPct val="80000"/>
              </a:lnSpc>
              <a:spcBef>
                <a:spcPts val="0"/>
              </a:spcBef>
              <a:buSzPts val="440"/>
            </a:pPr>
            <a:r>
              <a:rPr lang="en" sz="2693" dirty="0">
                <a:latin typeface="Times New Roman"/>
                <a:ea typeface="Times New Roman"/>
                <a:cs typeface="Times New Roman"/>
                <a:sym typeface="Times New Roman"/>
              </a:rPr>
              <a:t>Working on Autism Detection using ECG.</a:t>
            </a:r>
          </a:p>
          <a:p>
            <a:pPr>
              <a:lnSpc>
                <a:spcPct val="80000"/>
              </a:lnSpc>
              <a:spcBef>
                <a:spcPts val="0"/>
              </a:spcBef>
              <a:buSzPts val="440"/>
            </a:pPr>
            <a:r>
              <a:rPr lang="en" sz="2693" dirty="0">
                <a:latin typeface="Times New Roman"/>
                <a:ea typeface="Times New Roman"/>
                <a:cs typeface="Times New Roman"/>
                <a:sym typeface="Times New Roman"/>
              </a:rPr>
              <a:t>Email : tilwanideepa2@gmail.com</a:t>
            </a:r>
            <a:endParaRPr sz="2693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20</a:t>
            </a:fld>
            <a:endParaRPr/>
          </a:p>
        </p:txBody>
      </p:sp>
    </p:spTree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>
            <a:spLocks noGrp="1"/>
          </p:cNvSpPr>
          <p:nvPr>
            <p:ph type="title"/>
          </p:nvPr>
        </p:nvSpPr>
        <p:spPr>
          <a:xfrm>
            <a:off x="3844600" y="1895133"/>
            <a:ext cx="4188000" cy="262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THANK YOU!</a:t>
            </a:r>
            <a:endParaRPr/>
          </a:p>
          <a:p>
            <a:endParaRPr/>
          </a:p>
          <a:p>
            <a:r>
              <a:rPr lang="en"/>
              <a:t>QUESTIONS???</a:t>
            </a:r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21</a:t>
            </a:fld>
            <a:endParaRPr/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6B79D-2E38-487A-97DE-AEBE0A644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9D713-A2F2-4871-ABA2-4C019F710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55169" cy="4351338"/>
          </a:xfrm>
        </p:spPr>
        <p:txBody>
          <a:bodyPr/>
          <a:lstStyle/>
          <a:p>
            <a:r>
              <a:rPr lang="en-GB" dirty="0"/>
              <a:t>Stroke are severe motor and sensory impairment.</a:t>
            </a:r>
          </a:p>
          <a:p>
            <a:r>
              <a:rPr lang="en-IN" dirty="0"/>
              <a:t>Rehabilitation process</a:t>
            </a:r>
          </a:p>
          <a:p>
            <a:pPr lvl="1"/>
            <a:r>
              <a:rPr lang="en-IN" dirty="0"/>
              <a:t>Different for each patient</a:t>
            </a:r>
            <a:endParaRPr lang="en-GB" dirty="0"/>
          </a:p>
          <a:p>
            <a:pPr lvl="1"/>
            <a:r>
              <a:rPr lang="en-GB" dirty="0"/>
              <a:t>Physical therapy is needed to overcome to stroke effects.</a:t>
            </a:r>
          </a:p>
          <a:p>
            <a:pPr lvl="1"/>
            <a:r>
              <a:rPr lang="en-GB" dirty="0"/>
              <a:t>need for improved approaches to support motor rehabilitation therapy</a:t>
            </a:r>
          </a:p>
          <a:p>
            <a:pPr lvl="1"/>
            <a:r>
              <a:rPr lang="en-IN" dirty="0"/>
              <a:t>Brain Computer Interfaces (BCI) can be use to improve it.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D3CE33-FB8E-41A4-9029-D350B9B6BE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69" t="24652" r="6875" b="31154"/>
          <a:stretch/>
        </p:blipFill>
        <p:spPr>
          <a:xfrm>
            <a:off x="8616462" y="970513"/>
            <a:ext cx="3335216" cy="303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81480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A99DC-7C03-4446-9231-79049BCDD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95A21-DB1A-4270-8767-A02175C15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3 Patients </a:t>
            </a:r>
          </a:p>
          <a:p>
            <a:pPr lvl="1"/>
            <a:r>
              <a:rPr lang="en-GB" dirty="0" err="1"/>
              <a:t>Pre_train</a:t>
            </a:r>
            <a:endParaRPr lang="en-GB" dirty="0"/>
          </a:p>
          <a:p>
            <a:pPr lvl="1"/>
            <a:r>
              <a:rPr lang="en-GB" dirty="0" err="1"/>
              <a:t>Post_train</a:t>
            </a:r>
            <a:r>
              <a:rPr lang="en-GB" dirty="0"/>
              <a:t> </a:t>
            </a:r>
          </a:p>
          <a:p>
            <a:pPr lvl="1"/>
            <a:r>
              <a:rPr lang="en-GB" dirty="0" err="1"/>
              <a:t>Pre_test</a:t>
            </a:r>
            <a:endParaRPr lang="en-GB" dirty="0"/>
          </a:p>
          <a:p>
            <a:pPr lvl="1"/>
            <a:r>
              <a:rPr lang="en-GB" dirty="0" err="1"/>
              <a:t>Pre_test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dirty="0"/>
              <a:t>Pre : first rehabilitation session</a:t>
            </a:r>
          </a:p>
          <a:p>
            <a:pPr marL="457200" lvl="1" indent="0">
              <a:buNone/>
            </a:pPr>
            <a:r>
              <a:rPr lang="en-GB" dirty="0"/>
              <a:t>Post : last rehabilitation session</a:t>
            </a:r>
          </a:p>
          <a:p>
            <a:pPr marL="457200" lvl="1" indent="0">
              <a:buNone/>
            </a:pPr>
            <a:r>
              <a:rPr lang="en-GB" dirty="0"/>
              <a:t>Mat Files :</a:t>
            </a:r>
          </a:p>
          <a:p>
            <a:pPr marL="914400" lvl="2" indent="0">
              <a:buNone/>
            </a:pPr>
            <a:r>
              <a:rPr lang="en-IN" sz="2400" dirty="0"/>
              <a:t>Frequency : 256 </a:t>
            </a:r>
            <a:r>
              <a:rPr lang="en-IN" sz="2400" dirty="0" err="1"/>
              <a:t>hz</a:t>
            </a:r>
            <a:endParaRPr lang="en-IN" sz="2400" dirty="0"/>
          </a:p>
          <a:p>
            <a:pPr marL="914400" lvl="2" indent="0">
              <a:buNone/>
            </a:pPr>
            <a:r>
              <a:rPr lang="en-IN" sz="2400" dirty="0"/>
              <a:t>Trigger : 0, +1, -1</a:t>
            </a:r>
          </a:p>
          <a:p>
            <a:pPr marL="914400" lvl="2" indent="0">
              <a:buNone/>
            </a:pPr>
            <a:r>
              <a:rPr lang="en-IN" sz="2400" dirty="0"/>
              <a:t> y : 16 channels </a:t>
            </a:r>
            <a:r>
              <a:rPr lang="en-IN" sz="2400" dirty="0" err="1"/>
              <a:t>eeg</a:t>
            </a:r>
            <a:r>
              <a:rPr lang="en-IN" sz="2400" dirty="0"/>
              <a:t> signals</a:t>
            </a:r>
          </a:p>
          <a:p>
            <a:pPr lvl="1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0E2584-FBF0-4DB2-B455-E26CC31C8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41" t="26621" r="5313" b="37179"/>
          <a:stretch/>
        </p:blipFill>
        <p:spPr>
          <a:xfrm>
            <a:off x="6096000" y="1230924"/>
            <a:ext cx="5759633" cy="322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36821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A7D02-21C0-40CA-B3F5-C4241077B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Tools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B459D-9E18-45BB-A0A9-364200EA9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Python</a:t>
            </a:r>
          </a:p>
          <a:p>
            <a:pPr lvl="1"/>
            <a:r>
              <a:rPr lang="en-GB" dirty="0"/>
              <a:t>Libraries :</a:t>
            </a:r>
          </a:p>
          <a:p>
            <a:pPr lvl="2"/>
            <a:r>
              <a:rPr lang="en-GB" dirty="0" err="1"/>
              <a:t>Sklearn</a:t>
            </a:r>
            <a:r>
              <a:rPr lang="en-GB" dirty="0"/>
              <a:t>,</a:t>
            </a:r>
          </a:p>
          <a:p>
            <a:pPr lvl="2"/>
            <a:r>
              <a:rPr lang="en-GB" dirty="0"/>
              <a:t> matplotlib, </a:t>
            </a:r>
          </a:p>
          <a:p>
            <a:pPr lvl="2"/>
            <a:r>
              <a:rPr lang="en-GB" dirty="0"/>
              <a:t>ICA</a:t>
            </a:r>
          </a:p>
          <a:p>
            <a:pPr lvl="2"/>
            <a:r>
              <a:rPr lang="en-GB" dirty="0"/>
              <a:t>neurokit2</a:t>
            </a:r>
          </a:p>
          <a:p>
            <a:pPr lvl="2"/>
            <a:r>
              <a:rPr lang="en-GB" dirty="0"/>
              <a:t>Mne</a:t>
            </a:r>
          </a:p>
          <a:p>
            <a:r>
              <a:rPr lang="en-GB" dirty="0" err="1"/>
              <a:t>Matlab</a:t>
            </a:r>
            <a:endParaRPr lang="en-GB" dirty="0"/>
          </a:p>
          <a:p>
            <a:pPr lvl="1"/>
            <a:r>
              <a:rPr lang="en-GB" dirty="0" err="1"/>
              <a:t>EEGLab</a:t>
            </a:r>
            <a:endParaRPr lang="en-GB" dirty="0"/>
          </a:p>
          <a:p>
            <a:pPr lvl="1"/>
            <a:r>
              <a:rPr lang="en-GB" dirty="0"/>
              <a:t>Digital Signal Processing Toolbox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173831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Pearson Correlation of Movements on Activated brain area: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600" y="1997033"/>
            <a:ext cx="10902400" cy="4555200"/>
          </a:xfrm>
          <a:prstGeom prst="rect">
            <a:avLst/>
          </a:prstGeom>
          <a:solidFill>
            <a:schemeClr val="accent2"/>
          </a:solidFill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marL="0" indent="0">
              <a:buNone/>
            </a:pPr>
            <a:r>
              <a:rPr lang="en" sz="2133" dirty="0">
                <a:latin typeface="Times New Roman"/>
                <a:ea typeface="Times New Roman"/>
                <a:cs typeface="Times New Roman"/>
                <a:sym typeface="Times New Roman"/>
              </a:rPr>
              <a:t>Activated electrodes: considered top 8 (descending order)</a:t>
            </a:r>
            <a:endParaRPr sz="2133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>
              <a:spcBef>
                <a:spcPts val="1600"/>
              </a:spcBef>
              <a:buNone/>
            </a:pPr>
            <a:r>
              <a:rPr lang="en" dirty="0">
                <a:sym typeface="Times New Roman"/>
              </a:rPr>
              <a:t>For Pre train (4, 2, 13, 11, 6, 14, 9)</a:t>
            </a:r>
            <a:endParaRPr dirty="0">
              <a:sym typeface="Times New Roman"/>
            </a:endParaRPr>
          </a:p>
          <a:p>
            <a:pPr indent="0">
              <a:spcBef>
                <a:spcPts val="1600"/>
              </a:spcBef>
              <a:buNone/>
            </a:pPr>
            <a:r>
              <a:rPr lang="en" dirty="0">
                <a:sym typeface="Times New Roman"/>
              </a:rPr>
              <a:t>For Pre test ( 4, 11, 10, 15, 2, 14, 12)</a:t>
            </a:r>
            <a:endParaRPr dirty="0">
              <a:sym typeface="Times New Roman"/>
            </a:endParaRPr>
          </a:p>
          <a:p>
            <a:pPr indent="0">
              <a:spcBef>
                <a:spcPts val="1600"/>
              </a:spcBef>
              <a:buNone/>
            </a:pPr>
            <a:r>
              <a:rPr lang="en" dirty="0">
                <a:sym typeface="Times New Roman"/>
              </a:rPr>
              <a:t>For Post Train (1, 6, 12, 11, 5, 3, 7)</a:t>
            </a:r>
            <a:endParaRPr dirty="0">
              <a:sym typeface="Times New Roman"/>
            </a:endParaRPr>
          </a:p>
          <a:p>
            <a:pPr indent="0">
              <a:spcBef>
                <a:spcPts val="1600"/>
              </a:spcBef>
              <a:buNone/>
            </a:pPr>
            <a:r>
              <a:rPr lang="en" dirty="0">
                <a:sym typeface="Times New Roman"/>
              </a:rPr>
              <a:t>For Post Test (1, 6, 5, 12, 0, 3, 4)</a:t>
            </a:r>
            <a:endParaRPr dirty="0">
              <a:sym typeface="Times New Roman"/>
            </a:endParaRPr>
          </a:p>
          <a:p>
            <a:pPr indent="0">
              <a:spcBef>
                <a:spcPts val="1600"/>
              </a:spcBef>
              <a:buNone/>
            </a:pPr>
            <a:endParaRPr dirty="0">
              <a:sym typeface="Times New Roman"/>
            </a:endParaRPr>
          </a:p>
          <a:p>
            <a:pPr indent="0">
              <a:spcBef>
                <a:spcPts val="1600"/>
              </a:spcBef>
              <a:buNone/>
            </a:pPr>
            <a:r>
              <a:rPr lang="en" dirty="0">
                <a:sym typeface="Times New Roman"/>
              </a:rPr>
              <a:t>1: FC3, 2: FCz , 3: FC4</a:t>
            </a:r>
            <a:endParaRPr dirty="0">
              <a:sym typeface="Times New Roman"/>
            </a:endParaRPr>
          </a:p>
          <a:p>
            <a:pPr indent="0">
              <a:spcBef>
                <a:spcPts val="1600"/>
              </a:spcBef>
              <a:buNone/>
            </a:pPr>
            <a:r>
              <a:rPr lang="en" dirty="0">
                <a:sym typeface="Times New Roman"/>
              </a:rPr>
              <a:t>4: C5, 5:C3 , 6:C1 , 7:Cz , 8:C2 , 9 :C4 , 10:C6 ,</a:t>
            </a:r>
            <a:endParaRPr dirty="0">
              <a:sym typeface="Times New Roman"/>
            </a:endParaRPr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sym typeface="Times New Roman"/>
              </a:rPr>
              <a:t>11:CP3 , 12: CP1 , 13: CPz , 14: CP2   </a:t>
            </a:r>
            <a:endParaRPr dirty="0">
              <a:sym typeface="Times New Roman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l="33473" t="19036" r="34317" b="10141"/>
          <a:stretch/>
        </p:blipFill>
        <p:spPr>
          <a:xfrm>
            <a:off x="7505233" y="1997033"/>
            <a:ext cx="4271167" cy="4128983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6</a:t>
            </a:fld>
            <a:endParaRPr/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01611" y="224090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Observations</a:t>
            </a:r>
            <a:endParaRPr dirty="0"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415600" y="987690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Font typeface="Times New Roman"/>
              <a:buChar char="●"/>
            </a:pPr>
            <a:r>
              <a:rPr lang="en" dirty="0">
                <a:sym typeface="Times New Roman"/>
              </a:rPr>
              <a:t>For  Pre , C5 , CP3 , CP2 , FCz ( common areas activated for test and train)</a:t>
            </a:r>
            <a:endParaRPr dirty="0">
              <a:sym typeface="Times New Roman"/>
            </a:endParaRPr>
          </a:p>
          <a:p>
            <a:pPr>
              <a:buClr>
                <a:schemeClr val="accent2"/>
              </a:buClr>
              <a:buFont typeface="Times New Roman"/>
              <a:buChar char="●"/>
            </a:pPr>
            <a:r>
              <a:rPr lang="en" dirty="0">
                <a:sym typeface="Times New Roman"/>
              </a:rPr>
              <a:t>For Post,  FC3 , C3, C1, FC4 , CP1 ( common activated areas for test ,train)</a:t>
            </a:r>
            <a:endParaRPr dirty="0">
              <a:sym typeface="Times New Roman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ym typeface="Times New Roman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l="33473" t="19036" r="34317" b="10141"/>
          <a:stretch/>
        </p:blipFill>
        <p:spPr>
          <a:xfrm>
            <a:off x="3956590" y="2598188"/>
            <a:ext cx="4561267" cy="3982968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7</a:t>
            </a:fld>
            <a:endParaRPr/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14767" y="0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01597" marR="101597">
              <a:lnSpc>
                <a:spcPct val="150001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</a:pPr>
            <a:r>
              <a:rPr lang="en" sz="3600" b="1" dirty="0">
                <a:latin typeface="Times New Roman"/>
                <a:ea typeface="Times New Roman"/>
                <a:cs typeface="Times New Roman"/>
                <a:sym typeface="Times New Roman"/>
              </a:rPr>
              <a:t>Raw Data : LDA with CSP mean</a:t>
            </a:r>
            <a:endParaRPr sz="6133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78" name="Google Shape;78;p16"/>
          <p:cNvGraphicFramePr/>
          <p:nvPr>
            <p:extLst>
              <p:ext uri="{D42A27DB-BD31-4B8C-83A1-F6EECF244321}">
                <p14:modId xmlns:p14="http://schemas.microsoft.com/office/powerpoint/2010/main" val="741031681"/>
              </p:ext>
            </p:extLst>
          </p:nvPr>
        </p:nvGraphicFramePr>
        <p:xfrm>
          <a:off x="3587413" y="923388"/>
          <a:ext cx="5667172" cy="5709108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407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98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9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7640"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Subject ID 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score Train 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 Score Test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567"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P1_pre       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0.55625 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0.5125</a:t>
                      </a:r>
                      <a:endParaRPr sz="1600">
                        <a:solidFill>
                          <a:srgbClr val="1D1C1D"/>
                        </a:solidFill>
                        <a:sym typeface="Times New Roman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567"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P1_post   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rgbClr val="1D1C1D"/>
                          </a:solidFill>
                          <a:sym typeface="Times New Roman"/>
                        </a:rPr>
                        <a:t>0.8375    </a:t>
                      </a:r>
                      <a:endParaRPr sz="16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 0.15</a:t>
                      </a:r>
                      <a:endParaRPr sz="1600">
                        <a:solidFill>
                          <a:srgbClr val="1D1C1D"/>
                        </a:solidFill>
                        <a:sym typeface="Times New Roman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567"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rgbClr val="1D1C1D"/>
                          </a:solidFill>
                          <a:sym typeface="Times New Roman"/>
                        </a:rPr>
                        <a:t>P2_pre     </a:t>
                      </a:r>
                      <a:endParaRPr sz="1600" dirty="0">
                        <a:solidFill>
                          <a:srgbClr val="1D1C1D"/>
                        </a:solidFill>
                        <a:sym typeface="Times New Roman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0.4875 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  0.4375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567"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P2_post      </a:t>
                      </a:r>
                      <a:endParaRPr sz="1600">
                        <a:solidFill>
                          <a:srgbClr val="1D1C1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0.53125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 0.675</a:t>
                      </a:r>
                      <a:endParaRPr sz="1600">
                        <a:solidFill>
                          <a:srgbClr val="1D1C1D"/>
                        </a:solidFill>
                        <a:sym typeface="Times New Roman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2280"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P3_pre</a:t>
                      </a:r>
                      <a:endParaRPr sz="1600">
                        <a:solidFill>
                          <a:srgbClr val="1D1C1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 0.51875    </a:t>
                      </a:r>
                      <a:endParaRPr sz="1600">
                        <a:solidFill>
                          <a:srgbClr val="1D1C1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0.4625</a:t>
                      </a:r>
                      <a:endParaRPr sz="1600">
                        <a:solidFill>
                          <a:srgbClr val="1D1C1D"/>
                        </a:solidFill>
                        <a:sym typeface="Times New Roman"/>
                      </a:endParaRPr>
                    </a:p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sz="1600">
                        <a:solidFill>
                          <a:srgbClr val="1D1C1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76920"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P3_post</a:t>
                      </a:r>
                      <a:endParaRPr sz="1600">
                        <a:solidFill>
                          <a:srgbClr val="1D1C1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1D1C1D"/>
                          </a:solidFill>
                          <a:sym typeface="Times New Roman"/>
                        </a:rPr>
                        <a:t> 0.53125   </a:t>
                      </a:r>
                      <a:endParaRPr sz="1600">
                        <a:solidFill>
                          <a:srgbClr val="1D1C1D"/>
                        </a:solidFill>
                        <a:sym typeface="Times New Roman"/>
                      </a:endParaRPr>
                    </a:p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>
                        <a:solidFill>
                          <a:srgbClr val="1D1C1D"/>
                        </a:solidFill>
                        <a:sym typeface="Times New Roman"/>
                      </a:endParaRPr>
                    </a:p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sz="1600">
                        <a:solidFill>
                          <a:srgbClr val="1D1C1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76200" marR="76200" lvl="0" indent="0" algn="l" rtl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rgbClr val="1D1C1D"/>
                          </a:solidFill>
                          <a:sym typeface="Times New Roman"/>
                        </a:rPr>
                        <a:t> 0.475</a:t>
                      </a:r>
                      <a:endParaRPr sz="1600" dirty="0">
                        <a:solidFill>
                          <a:srgbClr val="1D1C1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algn="r"/>
            <a:fld id="{00000000-1234-1234-1234-123412341234}" type="slidenum">
              <a:rPr lang="en"/>
              <a:pPr algn="r"/>
              <a:t>8</a:t>
            </a:fld>
            <a:endParaRPr/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E0C03-F1FC-4C4B-9E1D-6CDB0DF50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Observations LDA+CSP mean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C2CF9-C6D8-4ADD-8163-AF25D5E2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16" t="21923" r="24639" b="52693"/>
          <a:stretch/>
        </p:blipFill>
        <p:spPr>
          <a:xfrm>
            <a:off x="105067" y="3315537"/>
            <a:ext cx="5990933" cy="14536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C80CB5-7610-435D-A6E5-78C634E0C1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34" t="39616" r="29760" b="35000"/>
          <a:stretch/>
        </p:blipFill>
        <p:spPr>
          <a:xfrm>
            <a:off x="105066" y="1722965"/>
            <a:ext cx="5990933" cy="14144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67C702-C655-4AC7-AEC4-989BDBC5C9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60" t="21411" r="28894" b="53205"/>
          <a:stretch/>
        </p:blipFill>
        <p:spPr>
          <a:xfrm>
            <a:off x="6295293" y="1737759"/>
            <a:ext cx="5615351" cy="14144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B97B3E-6D10-4359-A6D2-232EFADE5A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605" t="22308" r="28245" b="52307"/>
          <a:stretch/>
        </p:blipFill>
        <p:spPr>
          <a:xfrm>
            <a:off x="6295293" y="3335173"/>
            <a:ext cx="5718371" cy="14144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D35C70D-66B0-4E17-8D87-F91E8459F27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255" t="21538" r="29904" b="52565"/>
          <a:stretch/>
        </p:blipFill>
        <p:spPr>
          <a:xfrm>
            <a:off x="105067" y="4947378"/>
            <a:ext cx="5990933" cy="16732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5A7193-E364-4ED3-9F3D-80BF5CDD527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390" t="27180" r="29327" b="48484"/>
          <a:stretch/>
        </p:blipFill>
        <p:spPr>
          <a:xfrm>
            <a:off x="6295293" y="4922447"/>
            <a:ext cx="5718371" cy="166899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985D96-099E-4BB5-8551-7F65AA56C4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344732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</TotalTime>
  <Words>792</Words>
  <Application>Microsoft Office PowerPoint</Application>
  <PresentationFormat>Widescreen</PresentationFormat>
  <Paragraphs>212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Segoe UI Black</vt:lpstr>
      <vt:lpstr>Segoe UI Light</vt:lpstr>
      <vt:lpstr>Segoe UI Semibold</vt:lpstr>
      <vt:lpstr>Slack-Lato</vt:lpstr>
      <vt:lpstr>Times New Roman</vt:lpstr>
      <vt:lpstr>Office</vt:lpstr>
      <vt:lpstr>PowerPoint Presentation</vt:lpstr>
      <vt:lpstr>Data Analysis -Stroke Rehab Data Analysis</vt:lpstr>
      <vt:lpstr>Introduction</vt:lpstr>
      <vt:lpstr>Data</vt:lpstr>
      <vt:lpstr>Tools </vt:lpstr>
      <vt:lpstr>Pearson Correlation of Movements on Activated brain area:</vt:lpstr>
      <vt:lpstr>Observations</vt:lpstr>
      <vt:lpstr>Raw Data : LDA with CSP mean</vt:lpstr>
      <vt:lpstr>Observations LDA+CSP mean</vt:lpstr>
      <vt:lpstr>Results : LDA+CSP</vt:lpstr>
      <vt:lpstr>Denoising with Wavelength </vt:lpstr>
      <vt:lpstr>After Denoising Results after Denoising LDA+CSP</vt:lpstr>
      <vt:lpstr>Results after wavelength denoising: LDA+CSP</vt:lpstr>
      <vt:lpstr>EMD for Signal Artifact Removal </vt:lpstr>
      <vt:lpstr>Methodology </vt:lpstr>
      <vt:lpstr>Classifiers Used</vt:lpstr>
      <vt:lpstr>Results</vt:lpstr>
      <vt:lpstr>Ending Note</vt:lpstr>
      <vt:lpstr>TEAM - MOVE</vt:lpstr>
      <vt:lpstr>About Me:</vt:lpstr>
      <vt:lpstr>THANK YOU!  QUESTIONS???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CANCUN MEXICO</dc:title>
  <dc:creator>Sarah Breinbauer</dc:creator>
  <cp:lastModifiedBy>Deepa Tilwani</cp:lastModifiedBy>
  <cp:revision>49</cp:revision>
  <dcterms:created xsi:type="dcterms:W3CDTF">2019-05-13T13:03:50Z</dcterms:created>
  <dcterms:modified xsi:type="dcterms:W3CDTF">2021-04-18T13:38:54Z</dcterms:modified>
</cp:coreProperties>
</file>

<file path=docProps/thumbnail.jpeg>
</file>